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Kanit Light"/>
      <p:regular r:id="rId16"/>
    </p:embeddedFont>
    <p:embeddedFont>
      <p:font typeface="Kanit Light"/>
      <p:regular r:id="rId17"/>
    </p:embeddedFont>
    <p:embeddedFont>
      <p:font typeface="Kanit Light"/>
      <p:regular r:id="rId18"/>
    </p:embeddedFont>
    <p:embeddedFont>
      <p:font typeface="Kanit Light"/>
      <p:regular r:id="rId19"/>
    </p:embeddedFont>
    <p:embeddedFont>
      <p:font typeface="Martel Sans"/>
      <p:regular r:id="rId20"/>
    </p:embeddedFont>
    <p:embeddedFont>
      <p:font typeface="Martel Sans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2-2.png>
</file>

<file path=ppt/media/image-2-3.svg>
</file>

<file path=ppt/media/image-2-4.png>
</file>

<file path=ppt/media/image-2-5.sv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6-2.png>
</file>

<file path=ppt/media/image-6-3.svg>
</file>

<file path=ppt/media/image-6-4.png>
</file>

<file path=ppt/media/image-6-5.svg>
</file>

<file path=ppt/media/image-6-6.png>
</file>

<file path=ppt/media/image-6-7.svg>
</file>

<file path=ppt/media/image-7-1.png>
</file>

<file path=ppt/media/image-8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image" Target="../media/image-2-4.png"/><Relationship Id="rId5" Type="http://schemas.openxmlformats.org/officeDocument/2006/relationships/image" Target="../media/image-2-5.svg"/><Relationship Id="rId6" Type="http://schemas.openxmlformats.org/officeDocument/2006/relationships/slideLayout" Target="../slideLayouts/slideLayout3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svg"/><Relationship Id="rId4" Type="http://schemas.openxmlformats.org/officeDocument/2006/relationships/image" Target="../media/image-6-4.png"/><Relationship Id="rId5" Type="http://schemas.openxmlformats.org/officeDocument/2006/relationships/image" Target="../media/image-6-5.svg"/><Relationship Id="rId6" Type="http://schemas.openxmlformats.org/officeDocument/2006/relationships/image" Target="../media/image-6-6.png"/><Relationship Id="rId7" Type="http://schemas.openxmlformats.org/officeDocument/2006/relationships/image" Target="../media/image-6-7.svg"/><Relationship Id="rId8" Type="http://schemas.openxmlformats.org/officeDocument/2006/relationships/slideLayout" Target="../slideLayouts/slideLayout7.xml"/><Relationship Id="rId9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9257" y="565071"/>
            <a:ext cx="9684663" cy="642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Extending Quantum Key Distribution (QKD)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9257" y="1515428"/>
            <a:ext cx="13191887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endParaRPr lang="en-US" sz="16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9257" y="2075259"/>
            <a:ext cx="13191887" cy="623994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779" y="757357"/>
            <a:ext cx="7645241" cy="1338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Phase 1: Connection &amp; Quantum Exchange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235779" y="2737842"/>
            <a:ext cx="7645241" cy="1928217"/>
          </a:xfrm>
          <a:prstGeom prst="roundRect">
            <a:avLst>
              <a:gd name="adj" fmla="val 7588"/>
            </a:avLst>
          </a:prstGeom>
          <a:solidFill>
            <a:srgbClr val="FFFFFF"/>
          </a:solidFill>
          <a:ln/>
        </p:spPr>
      </p:sp>
      <p:sp>
        <p:nvSpPr>
          <p:cNvPr id="5" name="Shape 2"/>
          <p:cNvSpPr/>
          <p:nvPr/>
        </p:nvSpPr>
        <p:spPr>
          <a:xfrm>
            <a:off x="6235779" y="2707362"/>
            <a:ext cx="7645241" cy="121920"/>
          </a:xfrm>
          <a:prstGeom prst="roundRect">
            <a:avLst>
              <a:gd name="adj" fmla="val 73768"/>
            </a:avLst>
          </a:prstGeom>
          <a:solidFill>
            <a:srgbClr val="437066"/>
          </a:solidFill>
          <a:ln/>
        </p:spPr>
      </p:sp>
      <p:sp>
        <p:nvSpPr>
          <p:cNvPr id="6" name="Shape 3"/>
          <p:cNvSpPr/>
          <p:nvPr/>
        </p:nvSpPr>
        <p:spPr>
          <a:xfrm>
            <a:off x="9737229" y="2416731"/>
            <a:ext cx="642342" cy="642342"/>
          </a:xfrm>
          <a:prstGeom prst="roundRect">
            <a:avLst>
              <a:gd name="adj" fmla="val 142354"/>
            </a:avLst>
          </a:prstGeom>
          <a:solidFill>
            <a:srgbClr val="437066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29872" y="2609374"/>
            <a:ext cx="256937" cy="25693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480334" y="3273147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Secure Handshake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6480334" y="3736181"/>
            <a:ext cx="7156132" cy="685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Alice and Bob use a pre-shared key for authentication, signing all classical messages to prevent tampering or impersonation.</a:t>
            </a:r>
            <a:endParaRPr lang="en-US" sz="1650" dirty="0"/>
          </a:p>
        </p:txBody>
      </p:sp>
      <p:sp>
        <p:nvSpPr>
          <p:cNvPr id="10" name="Shape 6"/>
          <p:cNvSpPr/>
          <p:nvPr/>
        </p:nvSpPr>
        <p:spPr>
          <a:xfrm>
            <a:off x="6235779" y="5201245"/>
            <a:ext cx="7645241" cy="2270879"/>
          </a:xfrm>
          <a:prstGeom prst="roundRect">
            <a:avLst>
              <a:gd name="adj" fmla="val 6443"/>
            </a:avLst>
          </a:prstGeom>
          <a:solidFill>
            <a:srgbClr val="FFFFFF"/>
          </a:solidFill>
          <a:ln/>
        </p:spPr>
      </p:sp>
      <p:sp>
        <p:nvSpPr>
          <p:cNvPr id="11" name="Shape 7"/>
          <p:cNvSpPr/>
          <p:nvPr/>
        </p:nvSpPr>
        <p:spPr>
          <a:xfrm>
            <a:off x="6235779" y="5170765"/>
            <a:ext cx="7645241" cy="121920"/>
          </a:xfrm>
          <a:prstGeom prst="roundRect">
            <a:avLst>
              <a:gd name="adj" fmla="val 73768"/>
            </a:avLst>
          </a:prstGeom>
          <a:solidFill>
            <a:srgbClr val="437066"/>
          </a:solidFill>
          <a:ln/>
        </p:spPr>
      </p:sp>
      <p:sp>
        <p:nvSpPr>
          <p:cNvPr id="12" name="Shape 8"/>
          <p:cNvSpPr/>
          <p:nvPr/>
        </p:nvSpPr>
        <p:spPr>
          <a:xfrm>
            <a:off x="9737229" y="4880134"/>
            <a:ext cx="642342" cy="642342"/>
          </a:xfrm>
          <a:prstGeom prst="roundRect">
            <a:avLst>
              <a:gd name="adj" fmla="val 142354"/>
            </a:avLst>
          </a:prstGeom>
          <a:solidFill>
            <a:srgbClr val="437066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29872" y="5072777"/>
            <a:ext cx="256937" cy="256937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6480334" y="5736550"/>
            <a:ext cx="3570565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Quantum Transmission (BB84)</a:t>
            </a:r>
            <a:endParaRPr lang="en-US" sz="2100" dirty="0"/>
          </a:p>
        </p:txBody>
      </p:sp>
      <p:sp>
        <p:nvSpPr>
          <p:cNvPr id="15" name="Text 10"/>
          <p:cNvSpPr/>
          <p:nvPr/>
        </p:nvSpPr>
        <p:spPr>
          <a:xfrm>
            <a:off x="6480334" y="6199584"/>
            <a:ext cx="7156132" cy="10279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Quantum hardware is engaged. Alice sends entangled photon pairs (qubits) to Bob. Both measure randomly in "Standard" (Z) or "Diagonal" (X) basis, resulting in roughly 50% correlated raw data.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57576"/>
            <a:ext cx="70923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Phase 2: Sifting &amp; Estimation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606516"/>
            <a:ext cx="1134070" cy="203275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1074" y="28333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Basis Sifting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41074" y="3323749"/>
            <a:ext cx="619553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Alice shares her measurement bases with Bob. They discard bits where bases differed, retaining only matching measurements.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4639270"/>
            <a:ext cx="1134070" cy="203275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1074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Error Estimation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41074" y="5356503"/>
            <a:ext cx="619553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 small, random subset of matching bits is publicly compared to detect eavesdropping (QBER). If QBER is too high (&gt;11%), the protocol aborts.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8422" y="933331"/>
            <a:ext cx="7373422" cy="632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Phase 3: Reconciliation (Cascade)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708422" y="1869400"/>
            <a:ext cx="7727156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Correcting errors in the shared key while minimizing information leakage.</a:t>
            </a:r>
            <a:endParaRPr lang="en-US" sz="15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422" y="2420898"/>
            <a:ext cx="607219" cy="11430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18047" y="2623304"/>
            <a:ext cx="2990136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Interactive Error Correction</a:t>
            </a:r>
            <a:endParaRPr lang="en-US" sz="1950" dirty="0"/>
          </a:p>
        </p:txBody>
      </p:sp>
      <p:sp>
        <p:nvSpPr>
          <p:cNvPr id="7" name="Text 3"/>
          <p:cNvSpPr/>
          <p:nvPr/>
        </p:nvSpPr>
        <p:spPr>
          <a:xfrm>
            <a:off x="1518047" y="3060978"/>
            <a:ext cx="6917531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Keys are divided into blocks. Alice sends parity of her blocks to Bob. Mismatches indicate errors.</a:t>
            </a:r>
            <a:endParaRPr lang="en-US" sz="15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031" y="4113490"/>
            <a:ext cx="607219" cy="114300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821656" y="4315897"/>
            <a:ext cx="2530078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Binary Search</a:t>
            </a:r>
            <a:endParaRPr lang="en-US" sz="1950" dirty="0"/>
          </a:p>
        </p:txBody>
      </p:sp>
      <p:sp>
        <p:nvSpPr>
          <p:cNvPr id="10" name="Text 5"/>
          <p:cNvSpPr/>
          <p:nvPr/>
        </p:nvSpPr>
        <p:spPr>
          <a:xfrm>
            <a:off x="1821656" y="4753570"/>
            <a:ext cx="6613922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Blocks are recursively cut in half to pinpoint and fix errors. Bob flips the incorrect bit.</a:t>
            </a:r>
            <a:endParaRPr lang="en-US" sz="15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5641" y="5806083"/>
            <a:ext cx="607219" cy="114300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125266" y="6008489"/>
            <a:ext cx="2530078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Backtracking</a:t>
            </a:r>
            <a:endParaRPr lang="en-US" sz="1950" dirty="0"/>
          </a:p>
        </p:txBody>
      </p:sp>
      <p:sp>
        <p:nvSpPr>
          <p:cNvPr id="13" name="Text 7"/>
          <p:cNvSpPr/>
          <p:nvPr/>
        </p:nvSpPr>
        <p:spPr>
          <a:xfrm>
            <a:off x="2125266" y="6446163"/>
            <a:ext cx="6310312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Previous blocks are re-checked as fixing one error can reveal others. This continues until confidence in error-free keys is high.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Phase 4: Verification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683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Polynomial Hashing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749510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Alice generates a random "salt" and creates a unique fingerprint of her key using a mathematical formula. She sends the salt and fingerprint to Bob.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65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The Check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646176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Bob performs the same calculation on his key. If his fingerprint matches Alice's, verification succeeds. Otherwise, the protocol aborts.</a:t>
            </a:r>
            <a:endParaRPr lang="en-US" sz="17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0093" y="598884"/>
            <a:ext cx="6984921" cy="660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Phase 5: Privacy Amplification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40093" y="1576983"/>
            <a:ext cx="3726180" cy="3424595"/>
          </a:xfrm>
          <a:prstGeom prst="roundRect">
            <a:avLst>
              <a:gd name="adj" fmla="val 2594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959167" y="1796058"/>
            <a:ext cx="634365" cy="634365"/>
          </a:xfrm>
          <a:prstGeom prst="roundRect">
            <a:avLst>
              <a:gd name="adj" fmla="val 14412973"/>
            </a:avLst>
          </a:prstGeom>
          <a:solidFill>
            <a:srgbClr val="437066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3594" y="1970484"/>
            <a:ext cx="285393" cy="28539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59167" y="2641878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Calculating Secrecy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959167" y="3099078"/>
            <a:ext cx="3288030" cy="13530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Alice and Bob quantify potential eavesdropper knowledge from both quantum and classical channels (QBER and parity bits).</a:t>
            </a:r>
            <a:endParaRPr lang="en-US" sz="1650" dirty="0"/>
          </a:p>
        </p:txBody>
      </p:sp>
      <p:sp>
        <p:nvSpPr>
          <p:cNvPr id="9" name="Shape 5"/>
          <p:cNvSpPr/>
          <p:nvPr/>
        </p:nvSpPr>
        <p:spPr>
          <a:xfrm>
            <a:off x="4677728" y="1576983"/>
            <a:ext cx="3726180" cy="3424595"/>
          </a:xfrm>
          <a:prstGeom prst="roundRect">
            <a:avLst>
              <a:gd name="adj" fmla="val 2594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4896803" y="1796058"/>
            <a:ext cx="634365" cy="634365"/>
          </a:xfrm>
          <a:prstGeom prst="roundRect">
            <a:avLst>
              <a:gd name="adj" fmla="val 14412973"/>
            </a:avLst>
          </a:prstGeom>
          <a:solidFill>
            <a:srgbClr val="437066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71229" y="1970484"/>
            <a:ext cx="285393" cy="285393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4896803" y="2641878"/>
            <a:ext cx="3288030" cy="6607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Key Distillation (Toeplitz Hashing)</a:t>
            </a:r>
            <a:endParaRPr lang="en-US" sz="2050" dirty="0"/>
          </a:p>
        </p:txBody>
      </p:sp>
      <p:sp>
        <p:nvSpPr>
          <p:cNvPr id="13" name="Text 8"/>
          <p:cNvSpPr/>
          <p:nvPr/>
        </p:nvSpPr>
        <p:spPr>
          <a:xfrm>
            <a:off x="4896803" y="3429476"/>
            <a:ext cx="3288030" cy="13530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They agree on a compression recipe. Alice sends a random "seed" to Bob, used to construct a Toeplitz Matrix.</a:t>
            </a:r>
            <a:endParaRPr lang="en-US" sz="1650" dirty="0"/>
          </a:p>
        </p:txBody>
      </p:sp>
      <p:sp>
        <p:nvSpPr>
          <p:cNvPr id="14" name="Shape 9"/>
          <p:cNvSpPr/>
          <p:nvPr/>
        </p:nvSpPr>
        <p:spPr>
          <a:xfrm>
            <a:off x="740093" y="5213033"/>
            <a:ext cx="7663815" cy="2417683"/>
          </a:xfrm>
          <a:prstGeom prst="roundRect">
            <a:avLst>
              <a:gd name="adj" fmla="val 3674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959167" y="5432107"/>
            <a:ext cx="634365" cy="634365"/>
          </a:xfrm>
          <a:prstGeom prst="roundRect">
            <a:avLst>
              <a:gd name="adj" fmla="val 14412973"/>
            </a:avLst>
          </a:prstGeom>
          <a:solidFill>
            <a:srgbClr val="437066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33594" y="5606534"/>
            <a:ext cx="285393" cy="285393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59167" y="6277928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Final Output</a:t>
            </a:r>
            <a:endParaRPr lang="en-US" sz="2050" dirty="0"/>
          </a:p>
        </p:txBody>
      </p:sp>
      <p:sp>
        <p:nvSpPr>
          <p:cNvPr id="18" name="Text 12"/>
          <p:cNvSpPr/>
          <p:nvPr/>
        </p:nvSpPr>
        <p:spPr>
          <a:xfrm>
            <a:off x="959167" y="6735127"/>
            <a:ext cx="7225665" cy="676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Keys are multiplied by the matrix, mixing bits and shrinking the key length. The result is a shorter, unconditionally secret key.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143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Experimental Results: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33838"/>
            <a:ext cx="13042821" cy="450627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89526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36646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Live Demo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1616"/>
            <a:ext cx="92729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The Future of Secure Communication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6402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QKD is paving the way for a new era of cybersecurity, ensuring data integrity and confidentiality in an increasingly quantum world.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1410" y="3790950"/>
            <a:ext cx="4221599" cy="2721888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4460" y="3790950"/>
            <a:ext cx="4221599" cy="2721888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7510" y="3790950"/>
            <a:ext cx="4221599" cy="272188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2025-11-28T15:24:06Z</dcterms:created>
  <dcterms:modified xsi:type="dcterms:W3CDTF">2025-11-28T15:24:06Z</dcterms:modified>
</cp:coreProperties>
</file>